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6D7136-43AC-4F14-8CC4-B79A80A7B986}"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7D5BA-91D4-4FC1-8125-F715116ABC0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9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D7136-43AC-4F14-8CC4-B79A80A7B986}"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1425941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D7136-43AC-4F14-8CC4-B79A80A7B986}"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321349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D7136-43AC-4F14-8CC4-B79A80A7B986}"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378353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6D7136-43AC-4F14-8CC4-B79A80A7B986}"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27D5BA-91D4-4FC1-8125-F715116ABC0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96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6D7136-43AC-4F14-8CC4-B79A80A7B986}"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126932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6D7136-43AC-4F14-8CC4-B79A80A7B986}"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2282128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6D7136-43AC-4F14-8CC4-B79A80A7B986}"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199576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06D7136-43AC-4F14-8CC4-B79A80A7B986}" type="datetimeFigureOut">
              <a:rPr lang="en-US" smtClean="0"/>
              <a:t>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547971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06D7136-43AC-4F14-8CC4-B79A80A7B986}" type="datetimeFigureOut">
              <a:rPr lang="en-US" smtClean="0"/>
              <a:t>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27D5BA-91D4-4FC1-8125-F715116ABC0B}" type="slidenum">
              <a:rPr lang="en-US" smtClean="0"/>
              <a:t>‹#›</a:t>
            </a:fld>
            <a:endParaRPr lang="en-US"/>
          </a:p>
        </p:txBody>
      </p:sp>
    </p:spTree>
    <p:extLst>
      <p:ext uri="{BB962C8B-B14F-4D97-AF65-F5344CB8AC3E}">
        <p14:creationId xmlns:p14="http://schemas.microsoft.com/office/powerpoint/2010/main" val="8835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6D7136-43AC-4F14-8CC4-B79A80A7B986}"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27D5BA-91D4-4FC1-8125-F715116ABC0B}" type="slidenum">
              <a:rPr lang="en-US" smtClean="0"/>
              <a:t>‹#›</a:t>
            </a:fld>
            <a:endParaRPr lang="en-US"/>
          </a:p>
        </p:txBody>
      </p:sp>
    </p:spTree>
    <p:extLst>
      <p:ext uri="{BB962C8B-B14F-4D97-AF65-F5344CB8AC3E}">
        <p14:creationId xmlns:p14="http://schemas.microsoft.com/office/powerpoint/2010/main" val="2978468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06D7136-43AC-4F14-8CC4-B79A80A7B986}" type="datetimeFigureOut">
              <a:rPr lang="en-US" smtClean="0"/>
              <a:t>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27D5BA-91D4-4FC1-8125-F715116ABC0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521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ED5AB-D84B-9D72-B88C-4651E20AA2BB}"/>
              </a:ext>
            </a:extLst>
          </p:cNvPr>
          <p:cNvSpPr>
            <a:spLocks noGrp="1"/>
          </p:cNvSpPr>
          <p:nvPr>
            <p:ph type="ctrTitle"/>
          </p:nvPr>
        </p:nvSpPr>
        <p:spPr/>
        <p:txBody>
          <a:bodyPr/>
          <a:lstStyle/>
          <a:p>
            <a:r>
              <a:rPr kumimoji="0" lang="en-US" altLang="en-US" sz="8000" b="1"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Construction of </a:t>
            </a:r>
            <a:r>
              <a:rPr kumimoji="0" lang="en-US" altLang="en-US" sz="8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 Index Number:</a:t>
            </a:r>
            <a:endParaRPr lang="en-US" dirty="0"/>
          </a:p>
        </p:txBody>
      </p:sp>
    </p:spTree>
    <p:extLst>
      <p:ext uri="{BB962C8B-B14F-4D97-AF65-F5344CB8AC3E}">
        <p14:creationId xmlns:p14="http://schemas.microsoft.com/office/powerpoint/2010/main" val="1411833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AC9C0-C89B-ADA0-36F3-CF0AF77D8AD7}"/>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Construction Of an Index Number:</a:t>
            </a:r>
            <a:endParaRPr lang="en-US" dirty="0"/>
          </a:p>
        </p:txBody>
      </p:sp>
      <p:sp>
        <p:nvSpPr>
          <p:cNvPr id="3" name="Content Placeholder 2">
            <a:extLst>
              <a:ext uri="{FF2B5EF4-FFF2-40B4-BE49-F238E27FC236}">
                <a16:creationId xmlns:a16="http://schemas.microsoft.com/office/drawing/2014/main" id="{4F94FFAF-07CC-EA9D-F4B9-DBDD04B4CF3E}"/>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various methods of construction of Index numbers are explained through price index numbers. The methods of construction of price index numbers can be classified into broad categories as shown below:</a:t>
            </a:r>
            <a:endParaRPr kumimoji="0" lang="en-US" altLang="en-US"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dirty="0"/>
          </a:p>
        </p:txBody>
      </p:sp>
    </p:spTree>
    <p:extLst>
      <p:ext uri="{BB962C8B-B14F-4D97-AF65-F5344CB8AC3E}">
        <p14:creationId xmlns:p14="http://schemas.microsoft.com/office/powerpoint/2010/main" val="262776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7839CF96-D1E6-2339-8B42-AE3BB2B7C1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6122" y="875071"/>
            <a:ext cx="9171039" cy="533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05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EE374-B126-9DE1-1A98-DCDEE8D97384}"/>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Un-weighted Index</a:t>
            </a:r>
            <a:endParaRPr lang="en-US" dirty="0"/>
          </a:p>
        </p:txBody>
      </p:sp>
      <p:sp>
        <p:nvSpPr>
          <p:cNvPr id="3" name="Content Placeholder 2">
            <a:extLst>
              <a:ext uri="{FF2B5EF4-FFF2-40B4-BE49-F238E27FC236}">
                <a16:creationId xmlns:a16="http://schemas.microsoft.com/office/drawing/2014/main" id="{6E31C54E-D9D4-B864-9B97-BF1F31EB745A}"/>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the un-weighted index number the weights are not assigned to the various items used for the calculation of index number. Two unweighted price index number are given below:</a:t>
            </a: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4048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209F-9E96-6D56-978E-53D58F45795C}"/>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Simple Aggregate Method</a:t>
            </a:r>
            <a:endParaRPr lang="en-US" dirty="0"/>
          </a:p>
        </p:txBody>
      </p:sp>
      <p:sp>
        <p:nvSpPr>
          <p:cNvPr id="3" name="Content Placeholder 2">
            <a:extLst>
              <a:ext uri="{FF2B5EF4-FFF2-40B4-BE49-F238E27FC236}">
                <a16:creationId xmlns:a16="http://schemas.microsoft.com/office/drawing/2014/main" id="{95CF568C-1B0B-2316-D089-BA246E21907A}"/>
              </a:ext>
            </a:extLst>
          </p:cNvPr>
          <p:cNvSpPr>
            <a:spLocks noGrp="1"/>
          </p:cNvSpPr>
          <p:nvPr>
            <p:ph idx="1"/>
          </p:nvPr>
        </p:nvSpPr>
        <p:spPr/>
        <p:txBody>
          <a:bodyPr>
            <a:norm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This method is based on the assumption that various items and their prices are quoted in same units. Equal importance is given to all the items. The formula for a simple aggregative price index is given as follows: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a:p>
            <a:pPr marL="0" indent="0" algn="just">
              <a:buNone/>
            </a:pPr>
            <a:endParaRPr lang="en-US" sz="2400" dirty="0"/>
          </a:p>
        </p:txBody>
      </p:sp>
      <p:pic>
        <p:nvPicPr>
          <p:cNvPr id="4" name="Content Placeholder 3">
            <a:extLst>
              <a:ext uri="{FF2B5EF4-FFF2-40B4-BE49-F238E27FC236}">
                <a16:creationId xmlns:a16="http://schemas.microsoft.com/office/drawing/2014/main" id="{71CE8109-2CFD-4A36-2CA8-FD2412B64C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3396456"/>
            <a:ext cx="5401578" cy="237569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01888DB-171D-0ADC-6022-4AAD413FDD4C}"/>
              </a:ext>
            </a:extLst>
          </p:cNvPr>
          <p:cNvSpPr txBox="1"/>
          <p:nvPr/>
        </p:nvSpPr>
        <p:spPr>
          <a:xfrm>
            <a:off x="971550" y="5739110"/>
            <a:ext cx="10306050" cy="64633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where ΣP1 is the total of current year</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prices for the various items.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ΣP0 is the total of base year</a:t>
            </a:r>
            <a:r>
              <a:rPr kumimoji="0" lang="en-US" altLang="en-US" sz="1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prices for the various items.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0856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6ADC-E6EF-4843-9340-18B7F7916121}"/>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Simple Average of Price Relatives Method</a:t>
            </a:r>
            <a:endParaRPr lang="en-US" dirty="0"/>
          </a:p>
        </p:txBody>
      </p:sp>
      <p:sp>
        <p:nvSpPr>
          <p:cNvPr id="3" name="Content Placeholder 2">
            <a:extLst>
              <a:ext uri="{FF2B5EF4-FFF2-40B4-BE49-F238E27FC236}">
                <a16:creationId xmlns:a16="http://schemas.microsoft.com/office/drawing/2014/main" id="{4574671D-3478-7D2D-BAC8-E185C83277E4}"/>
              </a:ext>
            </a:extLst>
          </p:cNvPr>
          <p:cNvSpPr>
            <a:spLocks noGrp="1"/>
          </p:cNvSpPr>
          <p:nvPr>
            <p:ph idx="1"/>
          </p:nvPr>
        </p:nvSpPr>
        <p:spPr/>
        <p:txBody>
          <a:bodyPr/>
          <a:lstStyle/>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This method is an improvement over the previous method as it is not affected by the unit in which the prices of various commodities are quoted. The price relatives are pure number and therefore are independent of original units in which these are quoted. The price index number using price relatives is defined as follows:</a:t>
            </a:r>
          </a:p>
          <a:p>
            <a:pPr marL="0" marR="0" indent="0" algn="just">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pic>
        <p:nvPicPr>
          <p:cNvPr id="4" name="Picture 3">
            <a:extLst>
              <a:ext uri="{FF2B5EF4-FFF2-40B4-BE49-F238E27FC236}">
                <a16:creationId xmlns:a16="http://schemas.microsoft.com/office/drawing/2014/main" id="{B577052A-B7D2-5D60-2C28-3B8EBA7AB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7070" y="3208020"/>
            <a:ext cx="4450232" cy="1497330"/>
          </a:xfrm>
          <a:prstGeom prst="rect">
            <a:avLst/>
          </a:prstGeom>
        </p:spPr>
      </p:pic>
      <p:sp>
        <p:nvSpPr>
          <p:cNvPr id="6" name="TextBox 5">
            <a:extLst>
              <a:ext uri="{FF2B5EF4-FFF2-40B4-BE49-F238E27FC236}">
                <a16:creationId xmlns:a16="http://schemas.microsoft.com/office/drawing/2014/main" id="{D2A4E125-3864-EBC1-4D60-CEC3BBEDFD55}"/>
              </a:ext>
            </a:extLst>
          </p:cNvPr>
          <p:cNvSpPr txBox="1"/>
          <p:nvPr/>
        </p:nvSpPr>
        <p:spPr>
          <a:xfrm>
            <a:off x="895351" y="4883392"/>
            <a:ext cx="10410824" cy="966803"/>
          </a:xfrm>
          <a:prstGeom prst="rect">
            <a:avLst/>
          </a:prstGeom>
          <a:noFill/>
        </p:spPr>
        <p:txBody>
          <a:bodyPr wrap="square">
            <a:spAutoFit/>
          </a:bodyPr>
          <a:lstStyle/>
          <a:p>
            <a:pPr marL="0" marR="0" algn="just">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where P1 and P0 indicate the price of the </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ith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commodity in the current period and base period respectively. The ratio (P1/P0) × 100 is also referred to as price relative of the commodity and n stands for the number of commodities.</a:t>
            </a:r>
            <a:endParaRPr lang="en-US" sz="16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35519647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TotalTime>
  <Words>261</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Retrospect</vt:lpstr>
      <vt:lpstr>Construction of an Index Number:</vt:lpstr>
      <vt:lpstr>Construction Of an Index Number:</vt:lpstr>
      <vt:lpstr>PowerPoint Presentation</vt:lpstr>
      <vt:lpstr>Un-weighted Index</vt:lpstr>
      <vt:lpstr>Simple Aggregate Method</vt:lpstr>
      <vt:lpstr>Simple Average of Price Relatives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3</cp:revision>
  <dcterms:created xsi:type="dcterms:W3CDTF">2023-02-05T08:43:48Z</dcterms:created>
  <dcterms:modified xsi:type="dcterms:W3CDTF">2023-02-05T08:53:18Z</dcterms:modified>
</cp:coreProperties>
</file>